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64" r:id="rId4"/>
    <p:sldId id="257" r:id="rId5"/>
    <p:sldId id="266" r:id="rId6"/>
    <p:sldId id="259" r:id="rId7"/>
    <p:sldId id="260" r:id="rId8"/>
    <p:sldId id="261" r:id="rId9"/>
    <p:sldId id="268" r:id="rId10"/>
    <p:sldId id="265" r:id="rId11"/>
    <p:sldId id="262" r:id="rId12"/>
    <p:sldId id="276" r:id="rId13"/>
    <p:sldId id="269" r:id="rId14"/>
    <p:sldId id="275" r:id="rId15"/>
    <p:sldId id="271" r:id="rId16"/>
    <p:sldId id="272" r:id="rId17"/>
    <p:sldId id="273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1504-148B-4505-B423-513258C392C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C47DE-34D7-479E-A4BE-647D7361F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261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Agreed with advisory board and pilot-tested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47DE-34D7-479E-A4BE-647D7361F34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96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08030-71A9-42EB-BD7A-6CB9188BEBB4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6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08030-71A9-42EB-BD7A-6CB9188BEBB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724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08030-71A9-42EB-BD7A-6CB9188BEBB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1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2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17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2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79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86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24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1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38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64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31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4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0B650-E886-4F74-9EC2-DCE464D3E42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5DCC-70B4-4F1E-B318-9DF548D0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48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556" y="5377911"/>
            <a:ext cx="2771949" cy="14925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71767" y="548411"/>
            <a:ext cx="83998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Digital Tools for Recruitment and Retention in RCTs: </a:t>
            </a:r>
          </a:p>
          <a:p>
            <a:pPr algn="ctr"/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sz="3000" b="1" dirty="0" smtClean="0">
                <a:solidFill>
                  <a:schemeClr val="accent5">
                    <a:lumMod val="75000"/>
                  </a:schemeClr>
                </a:solidFill>
              </a:rPr>
              <a:t>Systematic Map Reveals State Of the Art, Strengths And Limitations </a:t>
            </a: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1652" y="3109355"/>
            <a:ext cx="8003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/>
              <a:t>Geoff Frampton</a:t>
            </a:r>
            <a:r>
              <a:rPr lang="en-GB" sz="2400" i="1" baseline="30000" dirty="0" smtClean="0"/>
              <a:t>1</a:t>
            </a:r>
            <a:r>
              <a:rPr lang="en-GB" sz="2400" i="1" dirty="0" smtClean="0"/>
              <a:t>, Jonathan Shepherd</a:t>
            </a:r>
            <a:r>
              <a:rPr lang="en-GB" sz="2400" i="1" baseline="30000" dirty="0"/>
              <a:t>1</a:t>
            </a:r>
            <a:r>
              <a:rPr lang="en-GB" sz="2400" i="1" dirty="0" smtClean="0"/>
              <a:t>, Karen Pickett</a:t>
            </a:r>
            <a:r>
              <a:rPr lang="en-GB" sz="2400" i="1" baseline="30000" dirty="0"/>
              <a:t>1</a:t>
            </a:r>
            <a:r>
              <a:rPr lang="en-GB" sz="2400" i="1" dirty="0" smtClean="0"/>
              <a:t>, </a:t>
            </a:r>
          </a:p>
          <a:p>
            <a:pPr algn="ctr"/>
            <a:r>
              <a:rPr lang="en-GB" sz="2400" i="1" dirty="0" smtClean="0"/>
              <a:t>Gareth Griffiths</a:t>
            </a:r>
            <a:r>
              <a:rPr lang="en-GB" sz="2400" i="1" baseline="30000" dirty="0"/>
              <a:t>2</a:t>
            </a:r>
            <a:r>
              <a:rPr lang="en-GB" sz="2400" i="1" dirty="0" smtClean="0"/>
              <a:t>, Jeremy Wyatt</a:t>
            </a:r>
            <a:r>
              <a:rPr lang="en-GB" sz="2400" i="1" baseline="30000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1565" y="4449288"/>
            <a:ext cx="79643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aseline="30000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 Southampton Health Technology Assessments Centre (SHTAC)</a:t>
            </a:r>
          </a:p>
          <a:p>
            <a:r>
              <a:rPr lang="en-GB" sz="2200" baseline="30000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 Southampton Clinical Trials Unit</a:t>
            </a:r>
          </a:p>
          <a:p>
            <a:r>
              <a:rPr lang="en-GB" sz="2200" baseline="30000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 Wessex Institute, Faculty of Medicine, University of Southampton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554565"/>
            <a:ext cx="2484069" cy="170108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337037"/>
            <a:ext cx="2484069" cy="14555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1820147"/>
            <a:ext cx="2484069" cy="165303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75" y="80223"/>
            <a:ext cx="2492343" cy="16585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65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938151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Our approach – Systematic mapping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3777" y="1694897"/>
            <a:ext cx="10224654" cy="180664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dirty="0" smtClean="0"/>
              <a:t>Extensive literature searches of published and “grey” literature</a:t>
            </a:r>
          </a:p>
          <a:p>
            <a:pPr algn="l"/>
            <a:r>
              <a:rPr lang="en-GB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dirty="0" smtClean="0"/>
              <a:t>Study eligibility screening against pre-specified inclusion/exclusion criteria</a:t>
            </a:r>
            <a:endParaRPr lang="en-GB" dirty="0"/>
          </a:p>
          <a:p>
            <a:pPr algn="l"/>
            <a:r>
              <a:rPr lang="en-GB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dirty="0" smtClean="0"/>
              <a:t>Systematic coding of studies to consistently record key features of interest</a:t>
            </a:r>
          </a:p>
          <a:p>
            <a:pPr algn="l"/>
            <a:r>
              <a:rPr lang="en-GB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dirty="0" smtClean="0"/>
              <a:t>Analysis and presentation of results </a:t>
            </a:r>
            <a:endParaRPr lang="en-GB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973777" y="3637717"/>
            <a:ext cx="10343407" cy="1787429"/>
            <a:chOff x="973777" y="3637717"/>
            <a:chExt cx="10343407" cy="1787429"/>
          </a:xfrm>
        </p:grpSpPr>
        <p:sp>
          <p:nvSpPr>
            <p:cNvPr id="2" name="Rectangle 1"/>
            <p:cNvSpPr/>
            <p:nvPr/>
          </p:nvSpPr>
          <p:spPr>
            <a:xfrm>
              <a:off x="973777" y="4594149"/>
              <a:ext cx="10343407" cy="83099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Overview of research study and digital tool characteristics, to identify: state of the art, strengths and limitations, and evidence gaps and hotspots</a:t>
              </a:r>
              <a:endParaRPr lang="en-GB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" name="Down Arrow 5"/>
            <p:cNvSpPr/>
            <p:nvPr/>
          </p:nvSpPr>
          <p:spPr>
            <a:xfrm>
              <a:off x="5438895" y="3637717"/>
              <a:ext cx="640511" cy="86303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73776" y="5433363"/>
            <a:ext cx="10343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(mapping is not an evaluation of tool effectiveness, but provides an important foundation for this)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052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1891" y="558151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Inclusion criteria ( = scope of the map)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69882"/>
              </p:ext>
            </p:extLst>
          </p:nvPr>
        </p:nvGraphicFramePr>
        <p:xfrm>
          <a:off x="1187532" y="1265944"/>
          <a:ext cx="10022773" cy="4729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19">
                  <a:extLst>
                    <a:ext uri="{9D8B030D-6E8A-4147-A177-3AD203B41FA5}">
                      <a16:colId xmlns:a16="http://schemas.microsoft.com/office/drawing/2014/main" val="3008219919"/>
                    </a:ext>
                  </a:extLst>
                </a:gridCol>
                <a:gridCol w="8426554">
                  <a:extLst>
                    <a:ext uri="{9D8B030D-6E8A-4147-A177-3AD203B41FA5}">
                      <a16:colId xmlns:a16="http://schemas.microsoft.com/office/drawing/2014/main" val="29943992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Question element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Systematic map inclusion criteria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80158"/>
                  </a:ext>
                </a:extLst>
              </a:tr>
              <a:tr h="678917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Population 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Any population relevant to recruitment or retention in health RCTs (e.g. health professionals,</a:t>
                      </a:r>
                      <a:r>
                        <a:rPr lang="en-GB" sz="1900" baseline="0" dirty="0" smtClean="0"/>
                        <a:t> study investigators, patients, the public)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196730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Intervention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At least one digital approach for patient recruitment and/or retention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137135"/>
                  </a:ext>
                </a:extLst>
              </a:tr>
              <a:tr h="573903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Comparator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Non-digital approaches</a:t>
                      </a:r>
                    </a:p>
                    <a:p>
                      <a:r>
                        <a:rPr lang="en-GB" sz="1900" dirty="0" smtClean="0"/>
                        <a:t>Alternative digital approaches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614663"/>
                  </a:ext>
                </a:extLst>
              </a:tr>
              <a:tr h="444462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Outcomes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Any outcomes relevant to effectiveness or efficiency</a:t>
                      </a:r>
                      <a:r>
                        <a:rPr lang="en-GB" sz="1900" baseline="0" dirty="0" smtClean="0"/>
                        <a:t> (e.g. rate, time, accuracy, costs)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58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Design 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/>
                        <a:t>Study evaluating the digital approach</a:t>
                      </a:r>
                      <a:r>
                        <a:rPr lang="en-GB" sz="1900" dirty="0" smtClean="0"/>
                        <a:t>: any design provided that the study assessed the effectiveness or accuracy of digital tools for recruitment and/or retention</a:t>
                      </a:r>
                    </a:p>
                    <a:p>
                      <a:endParaRPr lang="en-GB" sz="1900" dirty="0" smtClean="0"/>
                    </a:p>
                    <a:p>
                      <a:r>
                        <a:rPr lang="en-GB" sz="1900" b="1" i="1" dirty="0" smtClean="0"/>
                        <a:t>“Target RCT”</a:t>
                      </a:r>
                      <a:r>
                        <a:rPr lang="en-GB" sz="1900" b="0" i="0" dirty="0" smtClean="0"/>
                        <a:t>:</a:t>
                      </a:r>
                      <a:r>
                        <a:rPr lang="en-GB" sz="1900" b="1" i="1" dirty="0" smtClean="0"/>
                        <a:t> </a:t>
                      </a:r>
                      <a:r>
                        <a:rPr lang="en-GB" sz="1900" b="0" i="0" dirty="0" smtClean="0"/>
                        <a:t>the health RCT for </a:t>
                      </a:r>
                      <a:r>
                        <a:rPr lang="en-GB" sz="1900" dirty="0" smtClean="0"/>
                        <a:t>which participants are recruited/retained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42582"/>
                  </a:ext>
                </a:extLst>
              </a:tr>
              <a:tr h="485701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Restrictions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Studies published in the last 10 years</a:t>
                      </a:r>
                      <a:endParaRPr lang="en-GB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902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9334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881" y="350576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Results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78036" y="1384428"/>
            <a:ext cx="3279563" cy="4485832"/>
            <a:chOff x="378036" y="1384428"/>
            <a:chExt cx="3279563" cy="4485832"/>
          </a:xfrm>
        </p:grpSpPr>
        <p:sp>
          <p:nvSpPr>
            <p:cNvPr id="3" name="Rounded Rectangle 2"/>
            <p:cNvSpPr/>
            <p:nvPr/>
          </p:nvSpPr>
          <p:spPr>
            <a:xfrm>
              <a:off x="1401289" y="1384428"/>
              <a:ext cx="2149433" cy="807522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5039" y="1466357"/>
              <a:ext cx="2232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9159 references identified in searches</a:t>
              </a:r>
              <a:endParaRPr lang="en-GB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401289" y="3021239"/>
              <a:ext cx="2149433" cy="807522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3164" y="3115043"/>
              <a:ext cx="18862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353 full-text articles retrieved</a:t>
              </a:r>
              <a:endParaRPr lang="en-GB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399314" y="4669930"/>
              <a:ext cx="2151408" cy="1200329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83378" y="4669931"/>
              <a:ext cx="17337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100 articles reporting </a:t>
              </a:r>
              <a:r>
                <a:rPr lang="en-GB" b="1" dirty="0" smtClean="0"/>
                <a:t>101 studies</a:t>
              </a:r>
              <a:r>
                <a:rPr lang="en-GB" dirty="0" smtClean="0"/>
                <a:t> included in the map</a:t>
              </a:r>
              <a:endParaRPr lang="en-GB" dirty="0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2280062" y="2191950"/>
              <a:ext cx="332509" cy="829289"/>
            </a:xfrm>
            <a:prstGeom prst="down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2278087" y="3828770"/>
              <a:ext cx="332509" cy="829289"/>
            </a:xfrm>
            <a:prstGeom prst="down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8036" y="2260098"/>
              <a:ext cx="2232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Title + abstract screening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8036" y="4026696"/>
              <a:ext cx="2232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Full-text screening</a:t>
              </a:r>
              <a:endParaRPr lang="en-GB" dirty="0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474" y="1491633"/>
            <a:ext cx="8035215" cy="453948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976255" y="873796"/>
            <a:ext cx="6782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u="sng" dirty="0" smtClean="0">
                <a:solidFill>
                  <a:srgbClr val="0070C0"/>
                </a:solidFill>
              </a:rPr>
              <a:t>Observational </a:t>
            </a:r>
            <a:r>
              <a:rPr lang="en-GB" sz="2000" u="sng" dirty="0">
                <a:solidFill>
                  <a:srgbClr val="0070C0"/>
                </a:solidFill>
              </a:rPr>
              <a:t>study or retrospective analysis</a:t>
            </a:r>
            <a:r>
              <a:rPr lang="en-GB" sz="2000" dirty="0">
                <a:solidFill>
                  <a:srgbClr val="0070C0"/>
                </a:solidFill>
              </a:rPr>
              <a:t> </a:t>
            </a:r>
            <a:r>
              <a:rPr lang="en-GB" sz="2000" b="1" dirty="0">
                <a:solidFill>
                  <a:srgbClr val="0070C0"/>
                </a:solidFill>
              </a:rPr>
              <a:t>89%   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Experimental study: randomised </a:t>
            </a:r>
            <a:r>
              <a:rPr lang="en-GB" sz="2000" b="1" dirty="0" smtClean="0">
                <a:solidFill>
                  <a:srgbClr val="0070C0"/>
                </a:solidFill>
              </a:rPr>
              <a:t>7%</a:t>
            </a:r>
            <a:r>
              <a:rPr lang="en-GB" sz="2000" dirty="0" smtClean="0">
                <a:solidFill>
                  <a:srgbClr val="0070C0"/>
                </a:solidFill>
              </a:rPr>
              <a:t> , non-randomised </a:t>
            </a:r>
            <a:r>
              <a:rPr lang="en-GB" sz="2000" b="1" dirty="0" smtClean="0">
                <a:solidFill>
                  <a:srgbClr val="0070C0"/>
                </a:solidFill>
              </a:rPr>
              <a:t>4%</a:t>
            </a:r>
          </a:p>
        </p:txBody>
      </p:sp>
    </p:spTree>
    <p:extLst>
      <p:ext uri="{BB962C8B-B14F-4D97-AF65-F5344CB8AC3E}">
        <p14:creationId xmlns:p14="http://schemas.microsoft.com/office/powerpoint/2010/main" val="39179352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773" y="222820"/>
            <a:ext cx="6765497" cy="642651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83025" y="315656"/>
            <a:ext cx="29742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Health topics covered in</a:t>
            </a:r>
          </a:p>
          <a:p>
            <a:r>
              <a:rPr lang="en-GB" dirty="0" smtClean="0"/>
              <a:t>the target RCTs in studies of digital tools for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recruitment (blue bars), </a:t>
            </a:r>
            <a:r>
              <a:rPr lang="en-GB" dirty="0" smtClean="0">
                <a:solidFill>
                  <a:schemeClr val="accent2"/>
                </a:solidFill>
              </a:rPr>
              <a:t>retention (orange bars) </a:t>
            </a:r>
          </a:p>
          <a:p>
            <a:r>
              <a:rPr lang="en-GB" dirty="0" smtClean="0"/>
              <a:t>or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both (grey bars)</a:t>
            </a:r>
            <a:endParaRPr lang="en-GB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627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179" y="284867"/>
            <a:ext cx="8075221" cy="617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8025" y="315656"/>
            <a:ext cx="1842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Digital tools and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approaches for </a:t>
            </a:r>
            <a:r>
              <a:rPr lang="en-GB" b="1" dirty="0" smtClean="0">
                <a:solidFill>
                  <a:srgbClr val="0070C0"/>
                </a:solidFill>
              </a:rPr>
              <a:t>recruitment</a:t>
            </a:r>
          </a:p>
        </p:txBody>
      </p:sp>
    </p:spTree>
    <p:extLst>
      <p:ext uri="{BB962C8B-B14F-4D97-AF65-F5344CB8AC3E}">
        <p14:creationId xmlns:p14="http://schemas.microsoft.com/office/powerpoint/2010/main" val="23711472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756" y="350576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B0F0"/>
                </a:solidFill>
              </a:rPr>
              <a:t>Results</a:t>
            </a:r>
            <a:endParaRPr lang="en-GB" sz="2800" b="1" dirty="0">
              <a:solidFill>
                <a:srgbClr val="00B0F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79" y="350577"/>
            <a:ext cx="8508952" cy="59552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8025" y="327531"/>
            <a:ext cx="14032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“Heat map” of digital </a:t>
            </a:r>
            <a:r>
              <a:rPr lang="en-GB" b="1" dirty="0" smtClean="0">
                <a:solidFill>
                  <a:srgbClr val="0070C0"/>
                </a:solidFill>
              </a:rPr>
              <a:t>recruitment</a:t>
            </a:r>
            <a:r>
              <a:rPr lang="en-GB" dirty="0" smtClean="0">
                <a:solidFill>
                  <a:srgbClr val="0070C0"/>
                </a:solidFill>
              </a:rPr>
              <a:t> tools by publication year</a:t>
            </a:r>
          </a:p>
        </p:txBody>
      </p:sp>
    </p:spTree>
    <p:extLst>
      <p:ext uri="{BB962C8B-B14F-4D97-AF65-F5344CB8AC3E}">
        <p14:creationId xmlns:p14="http://schemas.microsoft.com/office/powerpoint/2010/main" val="49344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756" y="350576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B0F0"/>
                </a:solidFill>
              </a:rPr>
              <a:t>Results</a:t>
            </a:r>
            <a:endParaRPr lang="en-GB" sz="2800" b="1" dirty="0">
              <a:solidFill>
                <a:srgbClr val="00B0F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296" y="343020"/>
            <a:ext cx="8503526" cy="59509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0525" y="363156"/>
            <a:ext cx="1842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Digital tools and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approaches for </a:t>
            </a:r>
            <a:r>
              <a:rPr lang="en-GB" b="1" dirty="0" smtClean="0">
                <a:solidFill>
                  <a:srgbClr val="0070C0"/>
                </a:solidFill>
              </a:rPr>
              <a:t>retention</a:t>
            </a:r>
          </a:p>
        </p:txBody>
      </p:sp>
    </p:spTree>
    <p:extLst>
      <p:ext uri="{BB962C8B-B14F-4D97-AF65-F5344CB8AC3E}">
        <p14:creationId xmlns:p14="http://schemas.microsoft.com/office/powerpoint/2010/main" val="39116113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993" y="350577"/>
            <a:ext cx="8263084" cy="59195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2400" y="351281"/>
            <a:ext cx="18426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Outcomes </a:t>
            </a:r>
            <a:r>
              <a:rPr lang="en-GB" dirty="0" smtClean="0"/>
              <a:t>reported in studies of </a:t>
            </a:r>
            <a:r>
              <a:rPr lang="en-GB" dirty="0" smtClean="0">
                <a:solidFill>
                  <a:srgbClr val="0070C0"/>
                </a:solidFill>
              </a:rPr>
              <a:t>recruitment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(blue bars)</a:t>
            </a:r>
            <a:r>
              <a:rPr lang="en-GB" dirty="0" smtClean="0"/>
              <a:t>,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</a:rPr>
              <a:t>retention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(orange bars)</a:t>
            </a:r>
          </a:p>
          <a:p>
            <a:r>
              <a:rPr lang="en-GB" dirty="0" smtClean="0"/>
              <a:t>and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smtClean="0">
                <a:solidFill>
                  <a:srgbClr val="00B050"/>
                </a:solidFill>
              </a:rPr>
              <a:t>both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(green bars)</a:t>
            </a:r>
            <a:endParaRPr lang="en-GB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6448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528" y="620688"/>
            <a:ext cx="8424862" cy="936104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0099"/>
                </a:solidFill>
              </a:rPr>
              <a:t/>
            </a:r>
            <a:br>
              <a:rPr lang="en-GB" sz="4800" dirty="0">
                <a:solidFill>
                  <a:srgbClr val="000099"/>
                </a:solidFill>
              </a:rPr>
            </a:br>
            <a:endParaRPr lang="en-GB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2052" name="Picture 4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02133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304292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306451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769753" y="584579"/>
            <a:ext cx="6400800" cy="480131"/>
          </a:xfr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Conclusions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75655" y="1199485"/>
            <a:ext cx="10739253" cy="5001369"/>
          </a:xfrm>
          <a:prstGeom prst="rect">
            <a:avLst/>
          </a:prstGeom>
          <a:noFill/>
          <a:extLst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pPr indent="-720000"/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An active </a:t>
            </a:r>
            <a:r>
              <a:rPr lang="en-GB" sz="2200" dirty="0">
                <a:solidFill>
                  <a:srgbClr val="002060"/>
                </a:solidFill>
              </a:rPr>
              <a:t>research area, but mostly </a:t>
            </a:r>
            <a:r>
              <a:rPr lang="en-GB" sz="2200" b="1" dirty="0">
                <a:solidFill>
                  <a:srgbClr val="002060"/>
                </a:solidFill>
              </a:rPr>
              <a:t>observational </a:t>
            </a:r>
            <a:r>
              <a:rPr lang="en-GB" sz="2200" b="1" dirty="0" smtClean="0">
                <a:solidFill>
                  <a:srgbClr val="002060"/>
                </a:solidFill>
              </a:rPr>
              <a:t>studies</a:t>
            </a:r>
          </a:p>
          <a:p>
            <a:pPr indent="-720000">
              <a:lnSpc>
                <a:spcPct val="50000"/>
              </a:lnSpc>
            </a:pPr>
            <a:r>
              <a:rPr lang="en-GB" sz="2200" b="1" dirty="0" smtClean="0">
                <a:solidFill>
                  <a:srgbClr val="002060"/>
                </a:solidFill>
              </a:rPr>
              <a:t> </a:t>
            </a:r>
            <a:endParaRPr lang="en-GB" sz="2200" b="1" dirty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The focus </a:t>
            </a:r>
            <a:r>
              <a:rPr lang="en-GB" sz="2200" dirty="0">
                <a:solidFill>
                  <a:srgbClr val="002060"/>
                </a:solidFill>
              </a:rPr>
              <a:t>has been on recruitment, </a:t>
            </a:r>
            <a:r>
              <a:rPr lang="en-GB" sz="2200" dirty="0" smtClean="0">
                <a:solidFill>
                  <a:srgbClr val="002060"/>
                </a:solidFill>
              </a:rPr>
              <a:t>with far </a:t>
            </a:r>
            <a:r>
              <a:rPr lang="en-GB" sz="2200" b="1" dirty="0">
                <a:solidFill>
                  <a:srgbClr val="002060"/>
                </a:solidFill>
              </a:rPr>
              <a:t>fewer studies on retention </a:t>
            </a:r>
            <a:r>
              <a:rPr lang="en-GB" sz="2200" dirty="0">
                <a:solidFill>
                  <a:srgbClr val="002060"/>
                </a:solidFill>
              </a:rPr>
              <a:t>(why</a:t>
            </a:r>
            <a:r>
              <a:rPr lang="en-GB" sz="2200" dirty="0" smtClean="0">
                <a:solidFill>
                  <a:srgbClr val="002060"/>
                </a:solidFill>
              </a:rPr>
              <a:t>?)</a:t>
            </a:r>
          </a:p>
          <a:p>
            <a:pPr indent="-720000">
              <a:lnSpc>
                <a:spcPct val="50000"/>
              </a:lnSpc>
            </a:pPr>
            <a:endParaRPr lang="en-GB" sz="2200" dirty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The most </a:t>
            </a:r>
            <a:r>
              <a:rPr lang="en-GB" sz="2200" dirty="0">
                <a:solidFill>
                  <a:srgbClr val="002060"/>
                </a:solidFill>
              </a:rPr>
              <a:t>common digital recruitment approach was to </a:t>
            </a:r>
            <a:r>
              <a:rPr lang="en-GB" sz="2200" b="1" dirty="0">
                <a:solidFill>
                  <a:srgbClr val="002060"/>
                </a:solidFill>
              </a:rPr>
              <a:t>publicise trials </a:t>
            </a:r>
            <a:r>
              <a:rPr lang="en-GB" sz="2200" dirty="0">
                <a:solidFill>
                  <a:srgbClr val="002060"/>
                </a:solidFill>
              </a:rPr>
              <a:t>to potential </a:t>
            </a:r>
            <a:endParaRPr lang="en-GB" sz="2200" dirty="0" smtClean="0">
              <a:solidFill>
                <a:srgbClr val="002060"/>
              </a:solidFill>
            </a:endParaRPr>
          </a:p>
          <a:p>
            <a:pPr indent="-720000"/>
            <a:r>
              <a:rPr lang="en-GB" sz="2200" dirty="0">
                <a:solidFill>
                  <a:srgbClr val="002060"/>
                </a:solidFill>
              </a:rPr>
              <a:t> </a:t>
            </a:r>
            <a:r>
              <a:rPr lang="en-GB" sz="2200" dirty="0" smtClean="0">
                <a:solidFill>
                  <a:srgbClr val="002060"/>
                </a:solidFill>
              </a:rPr>
              <a:t>   participants</a:t>
            </a:r>
            <a:r>
              <a:rPr lang="en-GB" sz="2200" dirty="0">
                <a:solidFill>
                  <a:srgbClr val="002060"/>
                </a:solidFill>
              </a:rPr>
              <a:t>, using e.g. website, email, social media, </a:t>
            </a:r>
            <a:r>
              <a:rPr lang="en-GB" sz="2200" dirty="0" smtClean="0">
                <a:solidFill>
                  <a:srgbClr val="002060"/>
                </a:solidFill>
              </a:rPr>
              <a:t>TV</a:t>
            </a:r>
          </a:p>
          <a:p>
            <a:pPr indent="-720000">
              <a:lnSpc>
                <a:spcPct val="50000"/>
              </a:lnSpc>
            </a:pPr>
            <a:endParaRPr lang="en-GB" sz="2200" dirty="0" smtClean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The </a:t>
            </a:r>
            <a:r>
              <a:rPr lang="en-GB" sz="2200" dirty="0">
                <a:solidFill>
                  <a:srgbClr val="002060"/>
                </a:solidFill>
              </a:rPr>
              <a:t>most common digital retention approach was </a:t>
            </a:r>
            <a:r>
              <a:rPr lang="en-GB" sz="2200" b="1" dirty="0">
                <a:solidFill>
                  <a:srgbClr val="002060"/>
                </a:solidFill>
              </a:rPr>
              <a:t>prompts or reminders </a:t>
            </a:r>
            <a:r>
              <a:rPr lang="en-GB" sz="2200" dirty="0">
                <a:solidFill>
                  <a:srgbClr val="002060"/>
                </a:solidFill>
              </a:rPr>
              <a:t>to </a:t>
            </a:r>
            <a:endParaRPr lang="en-GB" sz="2200" dirty="0" smtClean="0">
              <a:solidFill>
                <a:srgbClr val="002060"/>
              </a:solidFill>
            </a:endParaRPr>
          </a:p>
          <a:p>
            <a:pPr indent="-720000"/>
            <a:r>
              <a:rPr lang="en-GB" sz="2200" dirty="0">
                <a:solidFill>
                  <a:srgbClr val="002060"/>
                </a:solidFill>
              </a:rPr>
              <a:t> </a:t>
            </a:r>
            <a:r>
              <a:rPr lang="en-GB" sz="2200" dirty="0" smtClean="0">
                <a:solidFill>
                  <a:srgbClr val="002060"/>
                </a:solidFill>
              </a:rPr>
              <a:t>   complete </a:t>
            </a:r>
            <a:r>
              <a:rPr lang="en-GB" sz="2200" dirty="0">
                <a:solidFill>
                  <a:srgbClr val="002060"/>
                </a:solidFill>
              </a:rPr>
              <a:t>tasks, using </a:t>
            </a:r>
            <a:r>
              <a:rPr lang="en-GB" sz="2200" dirty="0" smtClean="0">
                <a:solidFill>
                  <a:srgbClr val="002060"/>
                </a:solidFill>
              </a:rPr>
              <a:t>e.g. email </a:t>
            </a:r>
            <a:r>
              <a:rPr lang="en-GB" sz="2200" dirty="0">
                <a:solidFill>
                  <a:srgbClr val="002060"/>
                </a:solidFill>
              </a:rPr>
              <a:t>or text </a:t>
            </a:r>
            <a:r>
              <a:rPr lang="en-GB" sz="2200" dirty="0" smtClean="0">
                <a:solidFill>
                  <a:srgbClr val="002060"/>
                </a:solidFill>
              </a:rPr>
              <a:t>messaging</a:t>
            </a:r>
          </a:p>
          <a:p>
            <a:pPr indent="-720000">
              <a:lnSpc>
                <a:spcPct val="50000"/>
              </a:lnSpc>
            </a:pPr>
            <a:endParaRPr lang="en-GB" sz="2200" dirty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Many </a:t>
            </a:r>
            <a:r>
              <a:rPr lang="en-GB" sz="2200" dirty="0">
                <a:solidFill>
                  <a:srgbClr val="002060"/>
                </a:solidFill>
              </a:rPr>
              <a:t>studies used </a:t>
            </a:r>
            <a:r>
              <a:rPr lang="en-GB" sz="2200" b="1" dirty="0">
                <a:solidFill>
                  <a:srgbClr val="002060"/>
                </a:solidFill>
              </a:rPr>
              <a:t>multiple digital tools, often in combination with </a:t>
            </a:r>
            <a:r>
              <a:rPr lang="en-GB" sz="2200" b="1" dirty="0" smtClean="0">
                <a:solidFill>
                  <a:srgbClr val="002060"/>
                </a:solidFill>
              </a:rPr>
              <a:t>non-digital tools</a:t>
            </a:r>
          </a:p>
          <a:p>
            <a:pPr indent="-720000"/>
            <a:r>
              <a:rPr lang="en-GB" sz="2200" b="1" dirty="0">
                <a:solidFill>
                  <a:srgbClr val="002060"/>
                </a:solidFill>
              </a:rPr>
              <a:t> </a:t>
            </a:r>
            <a:r>
              <a:rPr lang="en-GB" sz="2200" b="1" dirty="0" smtClean="0">
                <a:solidFill>
                  <a:srgbClr val="002060"/>
                </a:solidFill>
              </a:rPr>
              <a:t>   </a:t>
            </a:r>
            <a:r>
              <a:rPr lang="en-GB" sz="2200" dirty="0" smtClean="0">
                <a:solidFill>
                  <a:srgbClr val="002060"/>
                </a:solidFill>
              </a:rPr>
              <a:t>(e.g</a:t>
            </a:r>
            <a:r>
              <a:rPr lang="en-GB" sz="2200" dirty="0">
                <a:solidFill>
                  <a:srgbClr val="002060"/>
                </a:solidFill>
              </a:rPr>
              <a:t>. leaflet, phone, </a:t>
            </a:r>
            <a:r>
              <a:rPr lang="en-GB" sz="2200" dirty="0" smtClean="0">
                <a:solidFill>
                  <a:srgbClr val="002060"/>
                </a:solidFill>
              </a:rPr>
              <a:t>letter) </a:t>
            </a:r>
          </a:p>
          <a:p>
            <a:pPr indent="-720000">
              <a:lnSpc>
                <a:spcPct val="50000"/>
              </a:lnSpc>
            </a:pPr>
            <a:endParaRPr lang="en-GB" sz="2200" dirty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The most </a:t>
            </a:r>
            <a:r>
              <a:rPr lang="en-GB" sz="2200" dirty="0">
                <a:solidFill>
                  <a:srgbClr val="002060"/>
                </a:solidFill>
              </a:rPr>
              <a:t>common outcome measure was recruitment </a:t>
            </a:r>
            <a:r>
              <a:rPr lang="en-GB" sz="2200" dirty="0" smtClean="0">
                <a:solidFill>
                  <a:srgbClr val="002060"/>
                </a:solidFill>
              </a:rPr>
              <a:t>rate; few studies assessed </a:t>
            </a:r>
            <a:r>
              <a:rPr lang="en-GB" sz="2200" b="1" dirty="0" smtClean="0">
                <a:solidFill>
                  <a:srgbClr val="002060"/>
                </a:solidFill>
              </a:rPr>
              <a:t>costs</a:t>
            </a:r>
          </a:p>
          <a:p>
            <a:pPr indent="-720000">
              <a:lnSpc>
                <a:spcPct val="50000"/>
              </a:lnSpc>
            </a:pPr>
            <a:endParaRPr lang="en-GB" sz="2200" b="1" dirty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</a:t>
            </a:r>
            <a:r>
              <a:rPr lang="en-GB" sz="2200" b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en-GB" sz="2200" dirty="0">
                <a:solidFill>
                  <a:srgbClr val="002060"/>
                </a:solidFill>
              </a:rPr>
              <a:t>Few studies assessed the </a:t>
            </a:r>
            <a:r>
              <a:rPr lang="en-GB" sz="2200" b="1" dirty="0">
                <a:solidFill>
                  <a:srgbClr val="002060"/>
                </a:solidFill>
              </a:rPr>
              <a:t>accuracy </a:t>
            </a:r>
            <a:r>
              <a:rPr lang="en-GB" sz="2200" dirty="0">
                <a:solidFill>
                  <a:srgbClr val="002060"/>
                </a:solidFill>
              </a:rPr>
              <a:t>of identifying eligible </a:t>
            </a:r>
            <a:r>
              <a:rPr lang="en-GB" sz="2200" dirty="0" smtClean="0">
                <a:solidFill>
                  <a:srgbClr val="002060"/>
                </a:solidFill>
              </a:rPr>
              <a:t>participants</a:t>
            </a:r>
          </a:p>
          <a:p>
            <a:pPr indent="-720000">
              <a:lnSpc>
                <a:spcPct val="50000"/>
              </a:lnSpc>
            </a:pPr>
            <a:endParaRPr lang="en-GB" sz="2200" dirty="0">
              <a:solidFill>
                <a:srgbClr val="002060"/>
              </a:solidFill>
            </a:endParaRPr>
          </a:p>
          <a:p>
            <a:pPr indent="-720000"/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>
                <a:solidFill>
                  <a:srgbClr val="002060"/>
                </a:solidFill>
              </a:rPr>
              <a:t>Few studies assessed </a:t>
            </a:r>
            <a:r>
              <a:rPr lang="en-GB" sz="2200" b="1" dirty="0">
                <a:solidFill>
                  <a:srgbClr val="002060"/>
                </a:solidFill>
              </a:rPr>
              <a:t>attitudes or other </a:t>
            </a:r>
            <a:r>
              <a:rPr lang="en-GB" sz="2200" b="1" dirty="0" smtClean="0">
                <a:solidFill>
                  <a:srgbClr val="002060"/>
                </a:solidFill>
              </a:rPr>
              <a:t>facilitators/barriers </a:t>
            </a:r>
            <a:endParaRPr lang="en-GB" sz="2200" b="1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155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02133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304292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306451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2404" y="657354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GB" dirty="0" smtClean="0"/>
              <a:t>Recommendations and questions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91514" y="1396474"/>
            <a:ext cx="1139672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720000">
              <a:lnSpc>
                <a:spcPct val="120000"/>
              </a:lnSpc>
            </a:pPr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More robust, experimental, studies are needed (perhaps as “Studies Within A Trial” – SWAT?)</a:t>
            </a:r>
          </a:p>
          <a:p>
            <a:pPr indent="-720000">
              <a:lnSpc>
                <a:spcPct val="120000"/>
              </a:lnSpc>
            </a:pPr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Routine assessment of facilitators/barriers would be helpful</a:t>
            </a:r>
          </a:p>
          <a:p>
            <a:pPr indent="-720000">
              <a:lnSpc>
                <a:spcPct val="120000"/>
              </a:lnSpc>
            </a:pPr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Can a core set of digital tools that optimise recruitment and retention be identified/developed? </a:t>
            </a:r>
          </a:p>
          <a:p>
            <a:pPr indent="-720000">
              <a:lnSpc>
                <a:spcPct val="120000"/>
              </a:lnSpc>
            </a:pPr>
            <a:r>
              <a:rPr lang="en-GB" sz="2200" b="1" dirty="0">
                <a:solidFill>
                  <a:srgbClr val="00B0F0"/>
                </a:solidFill>
                <a:latin typeface="Trebuchet MS" panose="020B0603020202020204" pitchFamily="34" charset="0"/>
              </a:rPr>
              <a:t>● </a:t>
            </a:r>
            <a:r>
              <a:rPr lang="en-GB" sz="2200" dirty="0" smtClean="0">
                <a:solidFill>
                  <a:srgbClr val="002060"/>
                </a:solidFill>
              </a:rPr>
              <a:t>What are the priority health areas where we need these tools the most (does the map reflect</a:t>
            </a:r>
          </a:p>
          <a:p>
            <a:pPr indent="-720000">
              <a:lnSpc>
                <a:spcPct val="120000"/>
              </a:lnSpc>
            </a:pPr>
            <a:r>
              <a:rPr lang="en-GB" sz="2200" dirty="0">
                <a:solidFill>
                  <a:srgbClr val="002060"/>
                </a:solidFill>
              </a:rPr>
              <a:t> </a:t>
            </a:r>
            <a:r>
              <a:rPr lang="en-GB" sz="2200" dirty="0" smtClean="0">
                <a:solidFill>
                  <a:srgbClr val="002060"/>
                </a:solidFill>
              </a:rPr>
              <a:t>   actual needs or research convenience?)    </a:t>
            </a:r>
            <a:endParaRPr lang="en-GB" sz="2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52404" y="3861191"/>
            <a:ext cx="11293434" cy="2397138"/>
            <a:chOff x="152404" y="3861191"/>
            <a:chExt cx="11293434" cy="2397138"/>
          </a:xfrm>
        </p:grpSpPr>
        <p:sp>
          <p:nvSpPr>
            <p:cNvPr id="12" name="TextBox 11"/>
            <p:cNvSpPr txBox="1"/>
            <p:nvPr/>
          </p:nvSpPr>
          <p:spPr>
            <a:xfrm>
              <a:off x="152404" y="3861191"/>
              <a:ext cx="112934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800" b="1">
                  <a:solidFill>
                    <a:schemeClr val="accent5">
                      <a:lumMod val="75000"/>
                    </a:schemeClr>
                  </a:solidFill>
                </a:defRPr>
              </a:lvl1pPr>
            </a:lstStyle>
            <a:p>
              <a:r>
                <a:rPr lang="en-GB" dirty="0"/>
                <a:t>Next steps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43472" y="4540936"/>
              <a:ext cx="5451146" cy="1717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720000">
                <a:lnSpc>
                  <a:spcPct val="120000"/>
                </a:lnSpc>
              </a:pPr>
              <a:r>
                <a:rPr lang="en-GB" sz="22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200" dirty="0" smtClean="0">
                  <a:solidFill>
                    <a:srgbClr val="002060"/>
                  </a:solidFill>
                </a:rPr>
                <a:t>Publish the map (manuscript under review)</a:t>
              </a:r>
            </a:p>
            <a:p>
              <a:pPr indent="-720000">
                <a:lnSpc>
                  <a:spcPct val="120000"/>
                </a:lnSpc>
              </a:pPr>
              <a:r>
                <a:rPr lang="en-GB" sz="22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200" dirty="0" smtClean="0">
                  <a:solidFill>
                    <a:srgbClr val="002060"/>
                  </a:solidFill>
                </a:rPr>
                <a:t>Explore the issues raised above</a:t>
              </a:r>
            </a:p>
            <a:p>
              <a:pPr indent="-720000">
                <a:lnSpc>
                  <a:spcPct val="120000"/>
                </a:lnSpc>
              </a:pPr>
              <a:r>
                <a:rPr lang="en-GB" sz="22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200" dirty="0" smtClean="0">
                  <a:solidFill>
                    <a:srgbClr val="002060"/>
                  </a:solidFill>
                </a:rPr>
                <a:t>Develop the project website (next slide)</a:t>
              </a:r>
            </a:p>
            <a:p>
              <a:pPr indent="-720000">
                <a:lnSpc>
                  <a:spcPct val="120000"/>
                </a:lnSpc>
              </a:pPr>
              <a:r>
                <a:rPr lang="en-GB" sz="22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200" dirty="0" smtClean="0">
                  <a:solidFill>
                    <a:srgbClr val="002060"/>
                  </a:solidFill>
                </a:rPr>
                <a:t>Related research (next presentation)</a:t>
              </a:r>
              <a:endParaRPr lang="en-GB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069173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265" y="391890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Background – the project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0656" y="1375560"/>
            <a:ext cx="10141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Part of the NIHR-funded project “User-focused research to identify the benefits of innovative digital recruitment and retention tools for more efficient conduct of RCTs”</a:t>
            </a:r>
            <a:endParaRPr lang="en-GB" sz="2400" baseline="300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556" y="5377911"/>
            <a:ext cx="2771949" cy="149258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42755" y="2886135"/>
            <a:ext cx="9102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Systematic map </a:t>
            </a:r>
            <a:r>
              <a:rPr lang="en-GB" sz="2400" dirty="0" smtClean="0"/>
              <a:t>to characterise the “state of the art” in digital tools research – </a:t>
            </a:r>
            <a:r>
              <a:rPr lang="en-GB" sz="2400" dirty="0" smtClean="0">
                <a:solidFill>
                  <a:srgbClr val="0070C0"/>
                </a:solidFill>
              </a:rPr>
              <a:t>this presentation</a:t>
            </a:r>
            <a:endParaRPr lang="en-GB" sz="2400" baseline="30000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42756" y="3814418"/>
            <a:ext cx="9102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Qualitative analyses </a:t>
            </a:r>
            <a:r>
              <a:rPr lang="en-GB" sz="2400" dirty="0" smtClean="0"/>
              <a:t>of the views and experiences of stakeholders, including trial investigators, participants and clinical trials units –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next presentation (Amanda Blatch-Jones and colleagues)</a:t>
            </a:r>
            <a:endParaRPr lang="en-GB" sz="2400" baseline="30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053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528" y="620688"/>
            <a:ext cx="8424862" cy="936104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0099"/>
                </a:solidFill>
              </a:rPr>
              <a:t/>
            </a:r>
            <a:br>
              <a:rPr lang="en-GB" sz="4800" dirty="0">
                <a:solidFill>
                  <a:srgbClr val="000099"/>
                </a:solidFill>
              </a:rPr>
            </a:br>
            <a:endParaRPr lang="en-GB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2052" name="Picture 4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02133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304292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or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30645100"/>
            <a:ext cx="508635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286" y="570166"/>
            <a:ext cx="9488384" cy="6156243"/>
          </a:xfrm>
          <a:prstGeom prst="rect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6198920" y="4429495"/>
            <a:ext cx="4292930" cy="146066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2800" dirty="0" smtClean="0">
                <a:solidFill>
                  <a:srgbClr val="FFFF00"/>
                </a:solidFill>
              </a:rPr>
              <a:t>Project website www.digitaltools.org.uk</a:t>
            </a:r>
            <a:endParaRPr lang="en-GB" sz="2800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AE1B12-F6F8-48FD-ACF9-FD38FF7537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975" y="6005994"/>
            <a:ext cx="2167247" cy="53911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Box 4"/>
          <p:cNvSpPr txBox="1"/>
          <p:nvPr/>
        </p:nvSpPr>
        <p:spPr>
          <a:xfrm>
            <a:off x="6305799" y="6106060"/>
            <a:ext cx="185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Project funded by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820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265" y="391890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Background – the problem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4732" y="1375560"/>
            <a:ext cx="910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●</a:t>
            </a:r>
            <a:r>
              <a:rPr lang="en-GB" sz="2400" dirty="0" smtClean="0"/>
              <a:t> RCTs  often fail to recruit adequate numbers of participants</a:t>
            </a:r>
            <a:endParaRPr lang="en-GB" sz="24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1642757" y="1943594"/>
            <a:ext cx="910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●</a:t>
            </a:r>
            <a:r>
              <a:rPr lang="en-GB" sz="2400" dirty="0" smtClean="0"/>
              <a:t> Once recruited, rates of participant dropout can be high</a:t>
            </a:r>
            <a:endParaRPr lang="en-GB" sz="2400" baseline="30000" dirty="0"/>
          </a:p>
        </p:txBody>
      </p:sp>
      <p:grpSp>
        <p:nvGrpSpPr>
          <p:cNvPr id="3" name="Group 2"/>
          <p:cNvGrpSpPr/>
          <p:nvPr/>
        </p:nvGrpSpPr>
        <p:grpSpPr>
          <a:xfrm>
            <a:off x="2790696" y="2796638"/>
            <a:ext cx="8609610" cy="3113817"/>
            <a:chOff x="2790696" y="2796638"/>
            <a:chExt cx="8609610" cy="3113817"/>
          </a:xfrm>
        </p:grpSpPr>
        <p:sp>
          <p:nvSpPr>
            <p:cNvPr id="8" name="TextBox 7"/>
            <p:cNvSpPr txBox="1"/>
            <p:nvPr/>
          </p:nvSpPr>
          <p:spPr>
            <a:xfrm>
              <a:off x="3315196" y="2796638"/>
              <a:ext cx="38574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Inadequate statistical power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3222" y="3327068"/>
              <a:ext cx="2921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Inadequate follow-up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11246" y="3857498"/>
              <a:ext cx="38614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Research waste: time, costs  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09272" y="4387928"/>
              <a:ext cx="80910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Personal time wasted (tens of thousands of patients/year)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09272" y="4918358"/>
              <a:ext cx="753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Ethical issues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2" name="Right Arrow 1"/>
            <p:cNvSpPr/>
            <p:nvPr/>
          </p:nvSpPr>
          <p:spPr>
            <a:xfrm>
              <a:off x="2790696" y="2887933"/>
              <a:ext cx="380011" cy="279074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2790696" y="3418363"/>
              <a:ext cx="380011" cy="279074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2790696" y="3948793"/>
              <a:ext cx="380011" cy="279074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2790696" y="4479223"/>
              <a:ext cx="380011" cy="279074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2790696" y="5009653"/>
              <a:ext cx="380011" cy="279074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7297" y="5448790"/>
              <a:ext cx="753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Delayed policy decisions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2790696" y="5540085"/>
              <a:ext cx="380011" cy="279074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764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6265" y="356256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Background – potential solutions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4396" y="1019746"/>
            <a:ext cx="7386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Digital tools may improve recruitment and/or retention</a:t>
            </a:r>
            <a:endParaRPr lang="en-GB" sz="2400" baseline="30000" dirty="0">
              <a:solidFill>
                <a:srgbClr val="0070C0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106404"/>
              </p:ext>
            </p:extLst>
          </p:nvPr>
        </p:nvGraphicFramePr>
        <p:xfrm>
          <a:off x="1140022" y="2375524"/>
          <a:ext cx="9583388" cy="281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694">
                  <a:extLst>
                    <a:ext uri="{9D8B030D-6E8A-4147-A177-3AD203B41FA5}">
                      <a16:colId xmlns:a16="http://schemas.microsoft.com/office/drawing/2014/main" val="1522407775"/>
                    </a:ext>
                  </a:extLst>
                </a:gridCol>
                <a:gridCol w="4791694">
                  <a:extLst>
                    <a:ext uri="{9D8B030D-6E8A-4147-A177-3AD203B41FA5}">
                      <a16:colId xmlns:a16="http://schemas.microsoft.com/office/drawing/2014/main" val="2765705676"/>
                    </a:ext>
                  </a:extLst>
                </a:gridCol>
              </a:tblGrid>
              <a:tr h="43822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Digital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Non-digital (traditional)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939683"/>
                  </a:ext>
                </a:extLst>
              </a:tr>
              <a:tr h="20530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Computer,</a:t>
                      </a:r>
                      <a:r>
                        <a:rPr lang="en-GB" sz="2000" baseline="0" dirty="0" smtClean="0"/>
                        <a:t> tablet, smartphone or other electronic gadget-based invitations or reminders; email; social media; automated phone calls; electronic adverts; automated screening of patient clinical records, disease registries or trial databases; automated communication of test results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Written materials e.g. flyers, posters letters; printed adverts; person-to-person</a:t>
                      </a:r>
                      <a:r>
                        <a:rPr lang="en-GB" sz="2000" baseline="0" dirty="0" smtClean="0"/>
                        <a:t> phone calls; word of mouth; manual screening of patient clinical records, disease registries or trial databases; manual communication of test results </a:t>
                      </a:r>
                      <a:endParaRPr lang="en-GB" sz="2000" dirty="0" smtClean="0"/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94710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978221" y="5267305"/>
            <a:ext cx="4976756" cy="948348"/>
            <a:chOff x="3978221" y="5267305"/>
            <a:chExt cx="4976756" cy="948348"/>
          </a:xfrm>
        </p:grpSpPr>
        <p:sp>
          <p:nvSpPr>
            <p:cNvPr id="27" name="TextBox 26"/>
            <p:cNvSpPr txBox="1"/>
            <p:nvPr/>
          </p:nvSpPr>
          <p:spPr>
            <a:xfrm>
              <a:off x="3978221" y="5267305"/>
              <a:ext cx="4441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5">
                      <a:lumMod val="75000"/>
                    </a:schemeClr>
                  </a:solidFill>
                </a:rPr>
                <a:t>automated     vs      manual</a:t>
              </a:r>
              <a:endParaRPr lang="en-GB" sz="2400" baseline="300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95988" y="5753988"/>
              <a:ext cx="4858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5">
                      <a:lumMod val="75000"/>
                    </a:schemeClr>
                  </a:solidFill>
                </a:rPr>
                <a:t>electronic      vs      written/spoken</a:t>
              </a:r>
              <a:endParaRPr lang="en-GB" sz="2400" baseline="300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40022" y="1561380"/>
            <a:ext cx="608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…but first, what do we mean by “digital” tools?</a:t>
            </a:r>
            <a:endParaRPr lang="en-GB" sz="2400" baseline="30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72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6265" y="356256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Background – potential solutions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4396" y="1019746"/>
            <a:ext cx="9904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Overall </a:t>
            </a:r>
            <a:r>
              <a:rPr lang="en-GB" sz="2400" b="1" dirty="0" smtClean="0">
                <a:solidFill>
                  <a:srgbClr val="0070C0"/>
                </a:solidFill>
              </a:rPr>
              <a:t>approaches</a:t>
            </a:r>
            <a:r>
              <a:rPr lang="en-GB" sz="2400" dirty="0" smtClean="0">
                <a:solidFill>
                  <a:srgbClr val="0070C0"/>
                </a:solidFill>
              </a:rPr>
              <a:t> that could be facilitated by digital and/or traditional </a:t>
            </a:r>
            <a:r>
              <a:rPr lang="en-GB" sz="2400" b="1" dirty="0" smtClean="0">
                <a:solidFill>
                  <a:srgbClr val="0070C0"/>
                </a:solidFill>
              </a:rPr>
              <a:t>tools</a:t>
            </a:r>
            <a:endParaRPr lang="en-GB" sz="2400" b="1" baseline="300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5652645" y="1847064"/>
            <a:ext cx="5652655" cy="3924744"/>
            <a:chOff x="5652645" y="1847064"/>
            <a:chExt cx="5652655" cy="3924744"/>
          </a:xfrm>
        </p:grpSpPr>
        <p:sp>
          <p:nvSpPr>
            <p:cNvPr id="12" name="TextBox 11"/>
            <p:cNvSpPr txBox="1"/>
            <p:nvPr/>
          </p:nvSpPr>
          <p:spPr>
            <a:xfrm>
              <a:off x="6398796" y="1847064"/>
              <a:ext cx="17813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Retention 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98795" y="2439099"/>
              <a:ext cx="47877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Remind participants to attend visits or 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tests </a:t>
              </a:r>
              <a:endParaRPr lang="en-GB" sz="2000" baseline="30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98795" y="4195189"/>
              <a:ext cx="44314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Information dissemination from RCT 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investigators to participants</a:t>
              </a:r>
              <a:endParaRPr lang="en-GB" sz="2000" baseline="30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8795" y="3317144"/>
              <a:ext cx="44314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Prompt participants to provide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information</a:t>
              </a:r>
              <a:endParaRPr lang="en-GB" sz="2000" baseline="30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98795" y="5073235"/>
              <a:ext cx="49065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Process for handling participant enquiries</a:t>
              </a:r>
              <a:endParaRPr lang="en-GB" sz="2000" baseline="30000" dirty="0"/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5652645" y="1971759"/>
              <a:ext cx="35626" cy="380004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1543776" y="1837164"/>
            <a:ext cx="3728862" cy="4015706"/>
            <a:chOff x="1543776" y="1837164"/>
            <a:chExt cx="3728862" cy="4015706"/>
          </a:xfrm>
        </p:grpSpPr>
        <p:sp>
          <p:nvSpPr>
            <p:cNvPr id="11" name="TextBox 10"/>
            <p:cNvSpPr txBox="1"/>
            <p:nvPr/>
          </p:nvSpPr>
          <p:spPr>
            <a:xfrm>
              <a:off x="1543776" y="1837164"/>
              <a:ext cx="17813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Recruitment 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43776" y="2484926"/>
              <a:ext cx="3420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Help to identify potential 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participants for an RCT</a:t>
              </a:r>
              <a:endParaRPr lang="en-GB" sz="2000" baseline="30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43776" y="3371612"/>
              <a:ext cx="37288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Help to identify potential RCTs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that an individual may join</a:t>
              </a:r>
              <a:endParaRPr lang="en-GB" sz="2000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43776" y="4258298"/>
              <a:ext cx="37288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Help health professionals to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match people to RCTs</a:t>
              </a:r>
              <a:endParaRPr lang="en-GB" sz="2000" baseline="30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43776" y="5144984"/>
              <a:ext cx="37288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B0F0"/>
                  </a:solidFill>
                  <a:latin typeface="Trebuchet MS" panose="020B0603020202020204" pitchFamily="34" charset="0"/>
                </a:rPr>
                <a:t>● </a:t>
              </a:r>
              <a:r>
                <a:rPr lang="en-GB" sz="2000" dirty="0" smtClean="0"/>
                <a:t>Raise general awareness of one</a:t>
              </a:r>
            </a:p>
            <a:p>
              <a:r>
                <a:rPr lang="en-GB" sz="2000" dirty="0"/>
                <a:t> </a:t>
              </a:r>
              <a:r>
                <a:rPr lang="en-GB" sz="2000" dirty="0" smtClean="0"/>
                <a:t>   or more RCTs</a:t>
              </a:r>
              <a:endParaRPr lang="en-GB" sz="2000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70266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6265" y="771899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Background – questions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3310" y="1670858"/>
            <a:ext cx="7795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Which digital tools have been used, for which types of RCT?</a:t>
            </a:r>
            <a:endParaRPr lang="en-GB" sz="2400" baseline="30000" dirty="0">
              <a:solidFill>
                <a:srgbClr val="0070C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79186" y="2650967"/>
            <a:ext cx="5450774" cy="3028208"/>
            <a:chOff x="1579186" y="2650967"/>
            <a:chExt cx="5450774" cy="3028208"/>
          </a:xfrm>
        </p:grpSpPr>
        <p:sp>
          <p:nvSpPr>
            <p:cNvPr id="3" name="Oval 2"/>
            <p:cNvSpPr/>
            <p:nvPr/>
          </p:nvSpPr>
          <p:spPr>
            <a:xfrm>
              <a:off x="1579186" y="2650967"/>
              <a:ext cx="5450774" cy="3028208"/>
            </a:xfrm>
            <a:prstGeom prst="ellipse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95794" y="2772787"/>
              <a:ext cx="18109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Recruitment 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02362" y="3759419"/>
              <a:ext cx="698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???</a:t>
              </a:r>
              <a:endParaRPr lang="en-GB" sz="2400" baseline="300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709953" y="3759419"/>
            <a:ext cx="698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???</a:t>
            </a:r>
            <a:endParaRPr lang="en-GB" sz="2400" baseline="30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003497" y="2627217"/>
            <a:ext cx="5438899" cy="3051958"/>
            <a:chOff x="5003497" y="2627217"/>
            <a:chExt cx="5438899" cy="3051958"/>
          </a:xfrm>
        </p:grpSpPr>
        <p:sp>
          <p:nvSpPr>
            <p:cNvPr id="17" name="Oval 16"/>
            <p:cNvSpPr/>
            <p:nvPr/>
          </p:nvSpPr>
          <p:spPr>
            <a:xfrm>
              <a:off x="5003497" y="2627217"/>
              <a:ext cx="5438899" cy="3051958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29959" y="2663631"/>
              <a:ext cx="18109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7030A0"/>
                  </a:solidFill>
                </a:rPr>
                <a:t>Retention </a:t>
              </a:r>
              <a:endParaRPr lang="en-GB" sz="2400" baseline="30000" dirty="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23571" y="3738634"/>
              <a:ext cx="698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7030A0"/>
                  </a:solidFill>
                </a:rPr>
                <a:t>???</a:t>
              </a:r>
              <a:endParaRPr lang="en-GB" sz="2400" baseline="30000" dirty="0">
                <a:solidFill>
                  <a:srgbClr val="7030A0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149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3944" y="665682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Our aims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4236" y="1433647"/>
            <a:ext cx="7724163" cy="247144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●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Identify research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studies that have evaluated the effectiveness of digital tools for improving the recruitment and/or retention of participants in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RCTs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●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Describe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the characteristics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of:</a:t>
            </a:r>
          </a:p>
          <a:p>
            <a:pPr algn="l"/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	the digital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tools that have been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evaluated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the studies that have evaluated them 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334237" y="4013867"/>
            <a:ext cx="7724163" cy="1748958"/>
            <a:chOff x="2334237" y="4275117"/>
            <a:chExt cx="7724163" cy="1748958"/>
          </a:xfrm>
        </p:grpSpPr>
        <p:sp>
          <p:nvSpPr>
            <p:cNvPr id="2" name="Rectangle 1"/>
            <p:cNvSpPr/>
            <p:nvPr/>
          </p:nvSpPr>
          <p:spPr>
            <a:xfrm>
              <a:off x="2334237" y="5193078"/>
              <a:ext cx="7724163" cy="83099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State of the art, strengths and limitations, evidence hotspots and gaps for digital recruitment and retention tools</a:t>
              </a:r>
              <a:endParaRPr lang="en-GB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" name="Down Arrow 5"/>
            <p:cNvSpPr/>
            <p:nvPr/>
          </p:nvSpPr>
          <p:spPr>
            <a:xfrm>
              <a:off x="5759527" y="4275117"/>
              <a:ext cx="640511" cy="7362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581517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829" y="720559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Our approach – Systematic mapping</a:t>
            </a:r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11829" y="2107992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B0F0"/>
                </a:solidFill>
              </a:rPr>
              <a:t>What is a systematic map?</a:t>
            </a:r>
            <a:endParaRPr lang="en-GB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873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829" y="720559"/>
            <a:ext cx="11293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Our approach – Systematic mapping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C841CE-9520-4043-8153-76BC77133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329" y="5647113"/>
            <a:ext cx="2771949" cy="14925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26275" y="1303977"/>
          <a:ext cx="10189029" cy="434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434">
                  <a:extLst>
                    <a:ext uri="{9D8B030D-6E8A-4147-A177-3AD203B41FA5}">
                      <a16:colId xmlns:a16="http://schemas.microsoft.com/office/drawing/2014/main" val="3255046889"/>
                    </a:ext>
                  </a:extLst>
                </a:gridCol>
                <a:gridCol w="3635630">
                  <a:extLst>
                    <a:ext uri="{9D8B030D-6E8A-4147-A177-3AD203B41FA5}">
                      <a16:colId xmlns:a16="http://schemas.microsoft.com/office/drawing/2014/main" val="1039930921"/>
                    </a:ext>
                  </a:extLst>
                </a:gridCol>
                <a:gridCol w="3547965">
                  <a:extLst>
                    <a:ext uri="{9D8B030D-6E8A-4147-A177-3AD203B41FA5}">
                      <a16:colId xmlns:a16="http://schemas.microsoft.com/office/drawing/2014/main" val="1589801182"/>
                    </a:ext>
                  </a:extLst>
                </a:gridCol>
              </a:tblGrid>
              <a:tr h="2991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Systematic map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Systematic review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672271"/>
                  </a:ext>
                </a:extLst>
              </a:tr>
              <a:tr h="472967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Peer-reviewed protocol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3305"/>
                  </a:ext>
                </a:extLst>
              </a:tr>
              <a:tr h="486889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Extensive literature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 searches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548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Pre-specified study selection process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908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Data extraction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Coding approach to allow cross-tabulation of key study characteristics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Tabulation of key study characteristics and factors affecting validity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020062"/>
                  </a:ext>
                </a:extLst>
              </a:tr>
              <a:tr h="453242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Validity (bias) assessment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        </a:t>
                      </a:r>
                      <a:r>
                        <a:rPr lang="en-GB" sz="2800" b="1" i="0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endParaRPr lang="en-GB" sz="28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37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Data synthesis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Quantitatively and/or qualitatively 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describes</a:t>
                      </a: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 characteristics of the studies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based on the coded variables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Quantitatively and/or qualitatively </a:t>
                      </a: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estimates value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</a:rPr>
                        <a:t> and precision of an effect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(e.g. meta-analysis)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916688"/>
                  </a:ext>
                </a:extLst>
              </a:tr>
            </a:tbl>
          </a:graphicData>
        </a:graphic>
      </p:graphicFrame>
      <p:pic>
        <p:nvPicPr>
          <p:cNvPr id="5" name="Picture 4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60" y="2254330"/>
            <a:ext cx="296636" cy="296636"/>
          </a:xfrm>
          <a:prstGeom prst="rect">
            <a:avLst/>
          </a:prstGeom>
        </p:spPr>
      </p:pic>
      <p:pic>
        <p:nvPicPr>
          <p:cNvPr id="11" name="Picture 10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979" y="2254330"/>
            <a:ext cx="296636" cy="296636"/>
          </a:xfrm>
          <a:prstGeom prst="rect">
            <a:avLst/>
          </a:prstGeom>
        </p:spPr>
      </p:pic>
      <p:pic>
        <p:nvPicPr>
          <p:cNvPr id="12" name="Picture 11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035" y="2822362"/>
            <a:ext cx="296636" cy="296636"/>
          </a:xfrm>
          <a:prstGeom prst="rect">
            <a:avLst/>
          </a:prstGeom>
        </p:spPr>
      </p:pic>
      <p:pic>
        <p:nvPicPr>
          <p:cNvPr id="15" name="Picture 14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754" y="2822362"/>
            <a:ext cx="296636" cy="296636"/>
          </a:xfrm>
          <a:prstGeom prst="rect">
            <a:avLst/>
          </a:prstGeom>
        </p:spPr>
      </p:pic>
      <p:pic>
        <p:nvPicPr>
          <p:cNvPr id="16" name="Picture 15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4" y="4304802"/>
            <a:ext cx="296636" cy="296636"/>
          </a:xfrm>
          <a:prstGeom prst="rect">
            <a:avLst/>
          </a:prstGeom>
        </p:spPr>
      </p:pic>
      <p:pic>
        <p:nvPicPr>
          <p:cNvPr id="17" name="Picture 16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156" y="1765463"/>
            <a:ext cx="296636" cy="296636"/>
          </a:xfrm>
          <a:prstGeom prst="rect">
            <a:avLst/>
          </a:prstGeom>
        </p:spPr>
      </p:pic>
      <p:pic>
        <p:nvPicPr>
          <p:cNvPr id="18" name="Picture 17" descr="tick - Simple English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875" y="1765463"/>
            <a:ext cx="296636" cy="29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68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1131</Words>
  <Application>Microsoft Office PowerPoint</Application>
  <PresentationFormat>Widescreen</PresentationFormat>
  <Paragraphs>167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 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Frampton G.K.</dc:creator>
  <cp:lastModifiedBy>Frampton G.K.</cp:lastModifiedBy>
  <cp:revision>134</cp:revision>
  <dcterms:created xsi:type="dcterms:W3CDTF">2019-09-18T09:23:34Z</dcterms:created>
  <dcterms:modified xsi:type="dcterms:W3CDTF">2019-10-07T12:28:05Z</dcterms:modified>
</cp:coreProperties>
</file>